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562" r:id="rId2"/>
    <p:sldId id="256" r:id="rId3"/>
    <p:sldId id="1467" r:id="rId4"/>
    <p:sldId id="1524" r:id="rId5"/>
    <p:sldId id="1477" r:id="rId6"/>
    <p:sldId id="1487" r:id="rId7"/>
    <p:sldId id="1497" r:id="rId8"/>
    <p:sldId id="1502" r:id="rId9"/>
    <p:sldId id="1535" r:id="rId10"/>
    <p:sldId id="1511" r:id="rId11"/>
    <p:sldId id="1514" r:id="rId12"/>
    <p:sldId id="1515" r:id="rId13"/>
    <p:sldId id="1516" r:id="rId14"/>
    <p:sldId id="1517" r:id="rId15"/>
    <p:sldId id="1518" r:id="rId16"/>
    <p:sldId id="1519" r:id="rId17"/>
    <p:sldId id="1536" r:id="rId18"/>
    <p:sldId id="1547" r:id="rId19"/>
    <p:sldId id="1537" r:id="rId20"/>
    <p:sldId id="1548" r:id="rId21"/>
    <p:sldId id="1549" r:id="rId22"/>
    <p:sldId id="1554" r:id="rId23"/>
    <p:sldId id="1553" r:id="rId24"/>
    <p:sldId id="1555" r:id="rId25"/>
    <p:sldId id="1550" r:id="rId26"/>
    <p:sldId id="1551" r:id="rId27"/>
    <p:sldId id="1552" r:id="rId28"/>
    <p:sldId id="1556" r:id="rId29"/>
    <p:sldId id="1557" r:id="rId30"/>
    <p:sldId id="1558" r:id="rId31"/>
    <p:sldId id="1559" r:id="rId32"/>
    <p:sldId id="1560" r:id="rId33"/>
    <p:sldId id="1561" r:id="rId34"/>
    <p:sldId id="1545" r:id="rId35"/>
    <p:sldId id="1546" r:id="rId36"/>
    <p:sldId id="1544" r:id="rId37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52A"/>
    <a:srgbClr val="F79646"/>
    <a:srgbClr val="0D0D0D"/>
    <a:srgbClr val="B3FE6D"/>
    <a:srgbClr val="FFFE5F"/>
    <a:srgbClr val="FFFF66"/>
    <a:srgbClr val="D7E4BD"/>
    <a:srgbClr val="FFFF00"/>
    <a:srgbClr val="FFFFFF"/>
    <a:srgbClr val="432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7" autoAdjust="0"/>
    <p:restoredTop sz="78849" autoAdjust="0"/>
  </p:normalViewPr>
  <p:slideViewPr>
    <p:cSldViewPr>
      <p:cViewPr varScale="1">
        <p:scale>
          <a:sx n="86" d="100"/>
          <a:sy n="86" d="100"/>
        </p:scale>
        <p:origin x="19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6E1F12-0E23-4435-805B-C5343716B8DE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1984BC-69F2-4AB7-A07E-376205DAFE29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BCD2A47-9775-44F2-ACDA-787B14D12703}" type="parTrans" cxnId="{9DE2A19F-92B3-4FFE-903C-C74C4B1C13A3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54B4511-8146-4641-8A21-C981DED32009}" type="sibTrans" cxnId="{9DE2A19F-92B3-4FFE-903C-C74C4B1C13A3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629DAC1-A406-4EFF-A056-D8BB53647A07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4E61DDE-C9F8-4415-9846-19C648324912}" type="parTrans" cxnId="{FFEE337C-816F-4EA4-8220-B3F8C0921635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E9686DD-D908-474E-A16E-8571A0A9051D}" type="sibTrans" cxnId="{FFEE337C-816F-4EA4-8220-B3F8C0921635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9E581AF-0766-4207-9854-86CCBF7E4EAE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9F1925F-0471-414E-A703-040C943B03F0}" type="parTrans" cxnId="{9D945518-0F95-4D6B-83BB-816CE14D7B41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226A79A-279E-4F77-BCDF-2078ACCF6D46}" type="sibTrans" cxnId="{9D945518-0F95-4D6B-83BB-816CE14D7B41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2FAAE23-479E-499F-9952-5951F1447C17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327EC61-FCD4-46A5-BD14-CD874A7BB257}" type="parTrans" cxnId="{F22D16BC-A6D3-49BD-A72B-673276E3926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BE557CE-EB65-4E88-8D56-6441C2CABAF9}" type="sibTrans" cxnId="{F22D16BC-A6D3-49BD-A72B-673276E3926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9CEE90B-B132-4442-99FA-9445A165F5E8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D4524B2-0356-461F-AD22-6CA5A250C491}" type="parTrans" cxnId="{EC10254C-D815-41BB-9EC9-58C76D72C37C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F296B31-C044-453E-AC0B-8674AB4F9FB1}" type="sibTrans" cxnId="{EC10254C-D815-41BB-9EC9-58C76D72C37C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51CE5F7A-F4BD-4E25-8504-62C7310E478B}">
      <dgm:prSet phldrT="[Text]" phldr="1"/>
      <dgm:spPr/>
      <dgm:t>
        <a:bodyPr/>
        <a:lstStyle/>
        <a:p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CB93EBB-8F7D-45CC-BAA8-94DF42F0B93A}" type="sibTrans" cxnId="{62009256-B9F7-4309-B57B-B0EF4DB708CA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5878350-72D3-4D96-8095-17793E74F9B2}" type="parTrans" cxnId="{62009256-B9F7-4309-B57B-B0EF4DB708CA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DF8908A-74F4-4B16-8B38-163CCE5E0B94}" type="pres">
      <dgm:prSet presAssocID="{946E1F12-0E23-4435-805B-C5343716B8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DC23568-C66F-4458-AF77-2ADEB3A97960}" type="pres">
      <dgm:prSet presAssocID="{51CE5F7A-F4BD-4E25-8504-62C7310E478B}" presName="hierRoot1" presStyleCnt="0"/>
      <dgm:spPr/>
    </dgm:pt>
    <dgm:pt modelId="{5A201634-F88B-4EE4-A452-E7F2F44A60F2}" type="pres">
      <dgm:prSet presAssocID="{51CE5F7A-F4BD-4E25-8504-62C7310E478B}" presName="composite" presStyleCnt="0"/>
      <dgm:spPr/>
    </dgm:pt>
    <dgm:pt modelId="{FB9DA3DC-954F-4013-A7B4-97B66C25BBAF}" type="pres">
      <dgm:prSet presAssocID="{51CE5F7A-F4BD-4E25-8504-62C7310E478B}" presName="image" presStyleLbl="node0" presStyleIdx="0" presStyleCnt="1"/>
      <dgm:spPr/>
    </dgm:pt>
    <dgm:pt modelId="{995789F8-E569-4673-949F-B3B84247F794}" type="pres">
      <dgm:prSet presAssocID="{51CE5F7A-F4BD-4E25-8504-62C7310E478B}" presName="text" presStyleLbl="revTx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A79023-5C97-4A5E-9262-F69B0455FAAF}" type="pres">
      <dgm:prSet presAssocID="{51CE5F7A-F4BD-4E25-8504-62C7310E478B}" presName="hierChild2" presStyleCnt="0"/>
      <dgm:spPr/>
    </dgm:pt>
    <dgm:pt modelId="{CFDF1179-3C6E-4AE8-886C-060A6279A519}" type="pres">
      <dgm:prSet presAssocID="{1BCD2A47-9775-44F2-ACDA-787B14D12703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97B4616-E73C-4F7D-BD75-EF10C59367AD}" type="pres">
      <dgm:prSet presAssocID="{2E1984BC-69F2-4AB7-A07E-376205DAFE29}" presName="hierRoot2" presStyleCnt="0"/>
      <dgm:spPr/>
    </dgm:pt>
    <dgm:pt modelId="{CF1B24D4-72DF-4CD3-8F48-B6C0F027844C}" type="pres">
      <dgm:prSet presAssocID="{2E1984BC-69F2-4AB7-A07E-376205DAFE29}" presName="composite2" presStyleCnt="0"/>
      <dgm:spPr/>
    </dgm:pt>
    <dgm:pt modelId="{F179C3BC-07BF-452C-BBAB-AB9F5C815E51}" type="pres">
      <dgm:prSet presAssocID="{2E1984BC-69F2-4AB7-A07E-376205DAFE29}" presName="image2" presStyleLbl="node2" presStyleIdx="0" presStyleCnt="2"/>
      <dgm:spPr/>
    </dgm:pt>
    <dgm:pt modelId="{749A1EA1-C91C-4428-9196-8F72808FBF21}" type="pres">
      <dgm:prSet presAssocID="{2E1984BC-69F2-4AB7-A07E-376205DAFE29}" presName="text2" presStyleLbl="revTx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00D089-C036-427A-B6A6-DC8005824D01}" type="pres">
      <dgm:prSet presAssocID="{2E1984BC-69F2-4AB7-A07E-376205DAFE29}" presName="hierChild3" presStyleCnt="0"/>
      <dgm:spPr/>
    </dgm:pt>
    <dgm:pt modelId="{BA8BFDFC-D905-468C-AFFD-9C07B92E3BB3}" type="pres">
      <dgm:prSet presAssocID="{64E61DDE-C9F8-4415-9846-19C64832491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5D1C4EF3-5860-4A88-8F70-313E0A472B97}" type="pres">
      <dgm:prSet presAssocID="{1629DAC1-A406-4EFF-A056-D8BB53647A07}" presName="hierRoot3" presStyleCnt="0"/>
      <dgm:spPr/>
    </dgm:pt>
    <dgm:pt modelId="{7BD0977E-9473-4BC4-8548-FD7C1254B1AD}" type="pres">
      <dgm:prSet presAssocID="{1629DAC1-A406-4EFF-A056-D8BB53647A07}" presName="composite3" presStyleCnt="0"/>
      <dgm:spPr/>
    </dgm:pt>
    <dgm:pt modelId="{6D27D0DC-808A-421F-B659-CDB49B95CA87}" type="pres">
      <dgm:prSet presAssocID="{1629DAC1-A406-4EFF-A056-D8BB53647A07}" presName="image3" presStyleLbl="node3" presStyleIdx="0" presStyleCnt="3"/>
      <dgm:spPr/>
    </dgm:pt>
    <dgm:pt modelId="{81DF050E-D292-452C-BF75-A0C45AE81900}" type="pres">
      <dgm:prSet presAssocID="{1629DAC1-A406-4EFF-A056-D8BB53647A07}" presName="text3" presStyleLbl="revTx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9D2BCA-8A65-4744-B7D9-18DA4AF60F42}" type="pres">
      <dgm:prSet presAssocID="{1629DAC1-A406-4EFF-A056-D8BB53647A07}" presName="hierChild4" presStyleCnt="0"/>
      <dgm:spPr/>
    </dgm:pt>
    <dgm:pt modelId="{B9B9E8F4-A819-496B-9E9F-46AA98D6F332}" type="pres">
      <dgm:prSet presAssocID="{D9F1925F-0471-414E-A703-040C943B03F0}" presName="Name17" presStyleLbl="parChTrans1D3" presStyleIdx="1" presStyleCnt="3"/>
      <dgm:spPr/>
      <dgm:t>
        <a:bodyPr/>
        <a:lstStyle/>
        <a:p>
          <a:endParaRPr lang="en-US"/>
        </a:p>
      </dgm:t>
    </dgm:pt>
    <dgm:pt modelId="{180ACEB7-FA19-4027-B420-5955DCE867CA}" type="pres">
      <dgm:prSet presAssocID="{99E581AF-0766-4207-9854-86CCBF7E4EAE}" presName="hierRoot3" presStyleCnt="0"/>
      <dgm:spPr/>
    </dgm:pt>
    <dgm:pt modelId="{B308C2E1-AFA4-406E-AAE7-564E7396C60B}" type="pres">
      <dgm:prSet presAssocID="{99E581AF-0766-4207-9854-86CCBF7E4EAE}" presName="composite3" presStyleCnt="0"/>
      <dgm:spPr/>
    </dgm:pt>
    <dgm:pt modelId="{2BB2799B-B853-4377-B27B-CDA358F3347F}" type="pres">
      <dgm:prSet presAssocID="{99E581AF-0766-4207-9854-86CCBF7E4EAE}" presName="image3" presStyleLbl="node3" presStyleIdx="1" presStyleCnt="3"/>
      <dgm:spPr/>
    </dgm:pt>
    <dgm:pt modelId="{8C062DB1-6181-4A57-BB74-BFB4F15B8B9C}" type="pres">
      <dgm:prSet presAssocID="{99E581AF-0766-4207-9854-86CCBF7E4EAE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407840-3CA6-4C3E-AE9C-A5F255964520}" type="pres">
      <dgm:prSet presAssocID="{99E581AF-0766-4207-9854-86CCBF7E4EAE}" presName="hierChild4" presStyleCnt="0"/>
      <dgm:spPr/>
    </dgm:pt>
    <dgm:pt modelId="{0DC9C09A-B9F0-438C-9920-66A73903F54E}" type="pres">
      <dgm:prSet presAssocID="{D327EC61-FCD4-46A5-BD14-CD874A7BB257}" presName="Name10" presStyleLbl="parChTrans1D2" presStyleIdx="1" presStyleCnt="2"/>
      <dgm:spPr/>
      <dgm:t>
        <a:bodyPr/>
        <a:lstStyle/>
        <a:p>
          <a:endParaRPr lang="en-US"/>
        </a:p>
      </dgm:t>
    </dgm:pt>
    <dgm:pt modelId="{C4CE60DF-6332-4710-8D60-A356A648CCC0}" type="pres">
      <dgm:prSet presAssocID="{92FAAE23-479E-499F-9952-5951F1447C17}" presName="hierRoot2" presStyleCnt="0"/>
      <dgm:spPr/>
    </dgm:pt>
    <dgm:pt modelId="{04908334-F9CD-4DAC-B2AB-E07020746287}" type="pres">
      <dgm:prSet presAssocID="{92FAAE23-479E-499F-9952-5951F1447C17}" presName="composite2" presStyleCnt="0"/>
      <dgm:spPr/>
    </dgm:pt>
    <dgm:pt modelId="{D77119F8-1F49-4C19-8E0A-293145F7278A}" type="pres">
      <dgm:prSet presAssocID="{92FAAE23-479E-499F-9952-5951F1447C17}" presName="image2" presStyleLbl="node2" presStyleIdx="1" presStyleCnt="2"/>
      <dgm:spPr/>
    </dgm:pt>
    <dgm:pt modelId="{88AA440B-F193-4514-A5E7-B120B7C90BD2}" type="pres">
      <dgm:prSet presAssocID="{92FAAE23-479E-499F-9952-5951F1447C17}" presName="text2" presStyleLbl="revTx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33799F-8CD4-499D-A672-AFABE9FC3514}" type="pres">
      <dgm:prSet presAssocID="{92FAAE23-479E-499F-9952-5951F1447C17}" presName="hierChild3" presStyleCnt="0"/>
      <dgm:spPr/>
    </dgm:pt>
    <dgm:pt modelId="{7C2CFF34-1516-4136-9C8D-B433CFD24B82}" type="pres">
      <dgm:prSet presAssocID="{FD4524B2-0356-461F-AD22-6CA5A250C491}" presName="Name17" presStyleLbl="parChTrans1D3" presStyleIdx="2" presStyleCnt="3"/>
      <dgm:spPr/>
      <dgm:t>
        <a:bodyPr/>
        <a:lstStyle/>
        <a:p>
          <a:endParaRPr lang="en-US"/>
        </a:p>
      </dgm:t>
    </dgm:pt>
    <dgm:pt modelId="{EF031DB3-0347-48A9-BC8C-C11129A88D03}" type="pres">
      <dgm:prSet presAssocID="{49CEE90B-B132-4442-99FA-9445A165F5E8}" presName="hierRoot3" presStyleCnt="0"/>
      <dgm:spPr/>
    </dgm:pt>
    <dgm:pt modelId="{C17B110F-B7A7-46D3-A3BC-C15D6136F933}" type="pres">
      <dgm:prSet presAssocID="{49CEE90B-B132-4442-99FA-9445A165F5E8}" presName="composite3" presStyleCnt="0"/>
      <dgm:spPr/>
    </dgm:pt>
    <dgm:pt modelId="{A3F1B78D-DE45-4C0B-BF97-838D7CC63224}" type="pres">
      <dgm:prSet presAssocID="{49CEE90B-B132-4442-99FA-9445A165F5E8}" presName="image3" presStyleLbl="node3" presStyleIdx="2" presStyleCnt="3"/>
      <dgm:spPr/>
    </dgm:pt>
    <dgm:pt modelId="{467B4E13-8885-400B-9616-E3424C67B9AC}" type="pres">
      <dgm:prSet presAssocID="{49CEE90B-B132-4442-99FA-9445A165F5E8}" presName="text3" presStyleLbl="revTx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0AF77D-1763-4FA8-B6A1-7CE8A64898EA}" type="pres">
      <dgm:prSet presAssocID="{49CEE90B-B132-4442-99FA-9445A165F5E8}" presName="hierChild4" presStyleCnt="0"/>
      <dgm:spPr/>
    </dgm:pt>
  </dgm:ptLst>
  <dgm:cxnLst>
    <dgm:cxn modelId="{CA11FDB3-2560-A045-BEF8-15AA588A62F0}" type="presOf" srcId="{2E1984BC-69F2-4AB7-A07E-376205DAFE29}" destId="{749A1EA1-C91C-4428-9196-8F72808FBF21}" srcOrd="0" destOrd="0" presId="urn:microsoft.com/office/officeart/2009/layout/CirclePictureHierarchy"/>
    <dgm:cxn modelId="{AFF0F34C-6E90-354E-959A-8832E832BD7F}" type="presOf" srcId="{946E1F12-0E23-4435-805B-C5343716B8DE}" destId="{6DF8908A-74F4-4B16-8B38-163CCE5E0B94}" srcOrd="0" destOrd="0" presId="urn:microsoft.com/office/officeart/2009/layout/CirclePictureHierarchy"/>
    <dgm:cxn modelId="{6925E891-3136-B44E-86D7-2027AF11B009}" type="presOf" srcId="{D9F1925F-0471-414E-A703-040C943B03F0}" destId="{B9B9E8F4-A819-496B-9E9F-46AA98D6F332}" srcOrd="0" destOrd="0" presId="urn:microsoft.com/office/officeart/2009/layout/CirclePictureHierarchy"/>
    <dgm:cxn modelId="{3343E684-DC79-2146-9F85-EDF767DE0C6B}" type="presOf" srcId="{99E581AF-0766-4207-9854-86CCBF7E4EAE}" destId="{8C062DB1-6181-4A57-BB74-BFB4F15B8B9C}" srcOrd="0" destOrd="0" presId="urn:microsoft.com/office/officeart/2009/layout/CirclePictureHierarchy"/>
    <dgm:cxn modelId="{E8B35944-78BE-2348-BF4E-19854510D0D0}" type="presOf" srcId="{1629DAC1-A406-4EFF-A056-D8BB53647A07}" destId="{81DF050E-D292-452C-BF75-A0C45AE81900}" srcOrd="0" destOrd="0" presId="urn:microsoft.com/office/officeart/2009/layout/CirclePictureHierarchy"/>
    <dgm:cxn modelId="{EC10254C-D815-41BB-9EC9-58C76D72C37C}" srcId="{92FAAE23-479E-499F-9952-5951F1447C17}" destId="{49CEE90B-B132-4442-99FA-9445A165F5E8}" srcOrd="0" destOrd="0" parTransId="{FD4524B2-0356-461F-AD22-6CA5A250C491}" sibTransId="{8F296B31-C044-453E-AC0B-8674AB4F9FB1}"/>
    <dgm:cxn modelId="{FFEE337C-816F-4EA4-8220-B3F8C0921635}" srcId="{2E1984BC-69F2-4AB7-A07E-376205DAFE29}" destId="{1629DAC1-A406-4EFF-A056-D8BB53647A07}" srcOrd="0" destOrd="0" parTransId="{64E61DDE-C9F8-4415-9846-19C648324912}" sibTransId="{FE9686DD-D908-474E-A16E-8571A0A9051D}"/>
    <dgm:cxn modelId="{9D945518-0F95-4D6B-83BB-816CE14D7B41}" srcId="{2E1984BC-69F2-4AB7-A07E-376205DAFE29}" destId="{99E581AF-0766-4207-9854-86CCBF7E4EAE}" srcOrd="1" destOrd="0" parTransId="{D9F1925F-0471-414E-A703-040C943B03F0}" sibTransId="{C226A79A-279E-4F77-BCDF-2078ACCF6D46}"/>
    <dgm:cxn modelId="{331F79CC-FEA6-A44B-8FEF-AA3897FD684D}" type="presOf" srcId="{92FAAE23-479E-499F-9952-5951F1447C17}" destId="{88AA440B-F193-4514-A5E7-B120B7C90BD2}" srcOrd="0" destOrd="0" presId="urn:microsoft.com/office/officeart/2009/layout/CirclePictureHierarchy"/>
    <dgm:cxn modelId="{CB8A0AB6-101A-4A4F-B6AF-5DB1D8E6EC86}" type="presOf" srcId="{64E61DDE-C9F8-4415-9846-19C648324912}" destId="{BA8BFDFC-D905-468C-AFFD-9C07B92E3BB3}" srcOrd="0" destOrd="0" presId="urn:microsoft.com/office/officeart/2009/layout/CirclePictureHierarchy"/>
    <dgm:cxn modelId="{6F8E5D8C-95BC-A84B-A23B-D1AE5EAD34F0}" type="presOf" srcId="{FD4524B2-0356-461F-AD22-6CA5A250C491}" destId="{7C2CFF34-1516-4136-9C8D-B433CFD24B82}" srcOrd="0" destOrd="0" presId="urn:microsoft.com/office/officeart/2009/layout/CirclePictureHierarchy"/>
    <dgm:cxn modelId="{F22D16BC-A6D3-49BD-A72B-673276E3926F}" srcId="{51CE5F7A-F4BD-4E25-8504-62C7310E478B}" destId="{92FAAE23-479E-499F-9952-5951F1447C17}" srcOrd="1" destOrd="0" parTransId="{D327EC61-FCD4-46A5-BD14-CD874A7BB257}" sibTransId="{7BE557CE-EB65-4E88-8D56-6441C2CABAF9}"/>
    <dgm:cxn modelId="{9DE2A19F-92B3-4FFE-903C-C74C4B1C13A3}" srcId="{51CE5F7A-F4BD-4E25-8504-62C7310E478B}" destId="{2E1984BC-69F2-4AB7-A07E-376205DAFE29}" srcOrd="0" destOrd="0" parTransId="{1BCD2A47-9775-44F2-ACDA-787B14D12703}" sibTransId="{754B4511-8146-4641-8A21-C981DED32009}"/>
    <dgm:cxn modelId="{F98A41CC-1D70-2247-8239-9477F8C92D12}" type="presOf" srcId="{49CEE90B-B132-4442-99FA-9445A165F5E8}" destId="{467B4E13-8885-400B-9616-E3424C67B9AC}" srcOrd="0" destOrd="0" presId="urn:microsoft.com/office/officeart/2009/layout/CirclePictureHierarchy"/>
    <dgm:cxn modelId="{CD2F0649-6AE2-F649-875F-04728667DEAB}" type="presOf" srcId="{D327EC61-FCD4-46A5-BD14-CD874A7BB257}" destId="{0DC9C09A-B9F0-438C-9920-66A73903F54E}" srcOrd="0" destOrd="0" presId="urn:microsoft.com/office/officeart/2009/layout/CirclePictureHierarchy"/>
    <dgm:cxn modelId="{62009256-B9F7-4309-B57B-B0EF4DB708CA}" srcId="{946E1F12-0E23-4435-805B-C5343716B8DE}" destId="{51CE5F7A-F4BD-4E25-8504-62C7310E478B}" srcOrd="0" destOrd="0" parTransId="{85878350-72D3-4D96-8095-17793E74F9B2}" sibTransId="{9CB93EBB-8F7D-45CC-BAA8-94DF42F0B93A}"/>
    <dgm:cxn modelId="{F153997A-7CD0-E840-94E2-9124976296BC}" type="presOf" srcId="{51CE5F7A-F4BD-4E25-8504-62C7310E478B}" destId="{995789F8-E569-4673-949F-B3B84247F794}" srcOrd="0" destOrd="0" presId="urn:microsoft.com/office/officeart/2009/layout/CirclePictureHierarchy"/>
    <dgm:cxn modelId="{55C6F96B-55A4-FD42-BD43-A0CAEBFD5154}" type="presOf" srcId="{1BCD2A47-9775-44F2-ACDA-787B14D12703}" destId="{CFDF1179-3C6E-4AE8-886C-060A6279A519}" srcOrd="0" destOrd="0" presId="urn:microsoft.com/office/officeart/2009/layout/CirclePictureHierarchy"/>
    <dgm:cxn modelId="{F52126DF-78FD-E943-B4C6-2B561C207B58}" type="presParOf" srcId="{6DF8908A-74F4-4B16-8B38-163CCE5E0B94}" destId="{9DC23568-C66F-4458-AF77-2ADEB3A97960}" srcOrd="0" destOrd="0" presId="urn:microsoft.com/office/officeart/2009/layout/CirclePictureHierarchy"/>
    <dgm:cxn modelId="{C49E11C6-C1FD-8D46-97E8-09DC00186B53}" type="presParOf" srcId="{9DC23568-C66F-4458-AF77-2ADEB3A97960}" destId="{5A201634-F88B-4EE4-A452-E7F2F44A60F2}" srcOrd="0" destOrd="0" presId="urn:microsoft.com/office/officeart/2009/layout/CirclePictureHierarchy"/>
    <dgm:cxn modelId="{FFE4F7D0-98D6-0947-9AD1-81C5888F0CFE}" type="presParOf" srcId="{5A201634-F88B-4EE4-A452-E7F2F44A60F2}" destId="{FB9DA3DC-954F-4013-A7B4-97B66C25BBAF}" srcOrd="0" destOrd="0" presId="urn:microsoft.com/office/officeart/2009/layout/CirclePictureHierarchy"/>
    <dgm:cxn modelId="{E1FD11A2-56F8-5547-AC33-E2CB4F41723C}" type="presParOf" srcId="{5A201634-F88B-4EE4-A452-E7F2F44A60F2}" destId="{995789F8-E569-4673-949F-B3B84247F794}" srcOrd="1" destOrd="0" presId="urn:microsoft.com/office/officeart/2009/layout/CirclePictureHierarchy"/>
    <dgm:cxn modelId="{1A9BF13B-E9D1-7D42-B7FB-0B45CA554D57}" type="presParOf" srcId="{9DC23568-C66F-4458-AF77-2ADEB3A97960}" destId="{41A79023-5C97-4A5E-9262-F69B0455FAAF}" srcOrd="1" destOrd="0" presId="urn:microsoft.com/office/officeart/2009/layout/CirclePictureHierarchy"/>
    <dgm:cxn modelId="{F02E8317-796E-654E-A9DB-6BB3DC84ED6C}" type="presParOf" srcId="{41A79023-5C97-4A5E-9262-F69B0455FAAF}" destId="{CFDF1179-3C6E-4AE8-886C-060A6279A519}" srcOrd="0" destOrd="0" presId="urn:microsoft.com/office/officeart/2009/layout/CirclePictureHierarchy"/>
    <dgm:cxn modelId="{C1842395-BFF8-294F-83C4-75ECF080B879}" type="presParOf" srcId="{41A79023-5C97-4A5E-9262-F69B0455FAAF}" destId="{697B4616-E73C-4F7D-BD75-EF10C59367AD}" srcOrd="1" destOrd="0" presId="urn:microsoft.com/office/officeart/2009/layout/CirclePictureHierarchy"/>
    <dgm:cxn modelId="{B850808B-57AC-BD4E-9981-50CCF9DDA4BF}" type="presParOf" srcId="{697B4616-E73C-4F7D-BD75-EF10C59367AD}" destId="{CF1B24D4-72DF-4CD3-8F48-B6C0F027844C}" srcOrd="0" destOrd="0" presId="urn:microsoft.com/office/officeart/2009/layout/CirclePictureHierarchy"/>
    <dgm:cxn modelId="{F6E9056D-6E54-5045-91CD-BC1762D1CFEB}" type="presParOf" srcId="{CF1B24D4-72DF-4CD3-8F48-B6C0F027844C}" destId="{F179C3BC-07BF-452C-BBAB-AB9F5C815E51}" srcOrd="0" destOrd="0" presId="urn:microsoft.com/office/officeart/2009/layout/CirclePictureHierarchy"/>
    <dgm:cxn modelId="{FD8C3595-4011-0140-B99C-4FA6A0C72C68}" type="presParOf" srcId="{CF1B24D4-72DF-4CD3-8F48-B6C0F027844C}" destId="{749A1EA1-C91C-4428-9196-8F72808FBF21}" srcOrd="1" destOrd="0" presId="urn:microsoft.com/office/officeart/2009/layout/CirclePictureHierarchy"/>
    <dgm:cxn modelId="{A3FFA8F0-C953-584B-9DA5-A2687072FB68}" type="presParOf" srcId="{697B4616-E73C-4F7D-BD75-EF10C59367AD}" destId="{8C00D089-C036-427A-B6A6-DC8005824D01}" srcOrd="1" destOrd="0" presId="urn:microsoft.com/office/officeart/2009/layout/CirclePictureHierarchy"/>
    <dgm:cxn modelId="{4A987E4E-2118-D147-B658-B77B61891811}" type="presParOf" srcId="{8C00D089-C036-427A-B6A6-DC8005824D01}" destId="{BA8BFDFC-D905-468C-AFFD-9C07B92E3BB3}" srcOrd="0" destOrd="0" presId="urn:microsoft.com/office/officeart/2009/layout/CirclePictureHierarchy"/>
    <dgm:cxn modelId="{2134B432-E667-574E-BED9-7D10AE50D40B}" type="presParOf" srcId="{8C00D089-C036-427A-B6A6-DC8005824D01}" destId="{5D1C4EF3-5860-4A88-8F70-313E0A472B97}" srcOrd="1" destOrd="0" presId="urn:microsoft.com/office/officeart/2009/layout/CirclePictureHierarchy"/>
    <dgm:cxn modelId="{E9302EF0-EC06-BC47-9702-2DFA7E0CB176}" type="presParOf" srcId="{5D1C4EF3-5860-4A88-8F70-313E0A472B97}" destId="{7BD0977E-9473-4BC4-8548-FD7C1254B1AD}" srcOrd="0" destOrd="0" presId="urn:microsoft.com/office/officeart/2009/layout/CirclePictureHierarchy"/>
    <dgm:cxn modelId="{E322478D-485A-1948-848A-D38C4CFC852C}" type="presParOf" srcId="{7BD0977E-9473-4BC4-8548-FD7C1254B1AD}" destId="{6D27D0DC-808A-421F-B659-CDB49B95CA87}" srcOrd="0" destOrd="0" presId="urn:microsoft.com/office/officeart/2009/layout/CirclePictureHierarchy"/>
    <dgm:cxn modelId="{924C918F-F0DB-8B48-B2C1-482640FE0EAA}" type="presParOf" srcId="{7BD0977E-9473-4BC4-8548-FD7C1254B1AD}" destId="{81DF050E-D292-452C-BF75-A0C45AE81900}" srcOrd="1" destOrd="0" presId="urn:microsoft.com/office/officeart/2009/layout/CirclePictureHierarchy"/>
    <dgm:cxn modelId="{5A136820-492C-5244-8B34-861D4EA50DC9}" type="presParOf" srcId="{5D1C4EF3-5860-4A88-8F70-313E0A472B97}" destId="{809D2BCA-8A65-4744-B7D9-18DA4AF60F42}" srcOrd="1" destOrd="0" presId="urn:microsoft.com/office/officeart/2009/layout/CirclePictureHierarchy"/>
    <dgm:cxn modelId="{61B892ED-605B-2A45-9911-08D7F5D39284}" type="presParOf" srcId="{8C00D089-C036-427A-B6A6-DC8005824D01}" destId="{B9B9E8F4-A819-496B-9E9F-46AA98D6F332}" srcOrd="2" destOrd="0" presId="urn:microsoft.com/office/officeart/2009/layout/CirclePictureHierarchy"/>
    <dgm:cxn modelId="{AF6F0003-4C2D-634B-92F8-A1A85C0E5EED}" type="presParOf" srcId="{8C00D089-C036-427A-B6A6-DC8005824D01}" destId="{180ACEB7-FA19-4027-B420-5955DCE867CA}" srcOrd="3" destOrd="0" presId="urn:microsoft.com/office/officeart/2009/layout/CirclePictureHierarchy"/>
    <dgm:cxn modelId="{556E2320-7D04-DF43-9551-97524557EBEA}" type="presParOf" srcId="{180ACEB7-FA19-4027-B420-5955DCE867CA}" destId="{B308C2E1-AFA4-406E-AAE7-564E7396C60B}" srcOrd="0" destOrd="0" presId="urn:microsoft.com/office/officeart/2009/layout/CirclePictureHierarchy"/>
    <dgm:cxn modelId="{E104F79E-99BF-D741-94A8-0D3FFBA22547}" type="presParOf" srcId="{B308C2E1-AFA4-406E-AAE7-564E7396C60B}" destId="{2BB2799B-B853-4377-B27B-CDA358F3347F}" srcOrd="0" destOrd="0" presId="urn:microsoft.com/office/officeart/2009/layout/CirclePictureHierarchy"/>
    <dgm:cxn modelId="{B1A55A99-08F2-7D41-96F7-7844F163CC6A}" type="presParOf" srcId="{B308C2E1-AFA4-406E-AAE7-564E7396C60B}" destId="{8C062DB1-6181-4A57-BB74-BFB4F15B8B9C}" srcOrd="1" destOrd="0" presId="urn:microsoft.com/office/officeart/2009/layout/CirclePictureHierarchy"/>
    <dgm:cxn modelId="{E0DEE6D4-3C31-6F43-968F-3AF50106121E}" type="presParOf" srcId="{180ACEB7-FA19-4027-B420-5955DCE867CA}" destId="{1E407840-3CA6-4C3E-AE9C-A5F255964520}" srcOrd="1" destOrd="0" presId="urn:microsoft.com/office/officeart/2009/layout/CirclePictureHierarchy"/>
    <dgm:cxn modelId="{AC49D98C-412D-0048-87D3-A3E7D5A73E96}" type="presParOf" srcId="{41A79023-5C97-4A5E-9262-F69B0455FAAF}" destId="{0DC9C09A-B9F0-438C-9920-66A73903F54E}" srcOrd="2" destOrd="0" presId="urn:microsoft.com/office/officeart/2009/layout/CirclePictureHierarchy"/>
    <dgm:cxn modelId="{3D9CD4B4-16F7-5148-80C6-F2DC71D47596}" type="presParOf" srcId="{41A79023-5C97-4A5E-9262-F69B0455FAAF}" destId="{C4CE60DF-6332-4710-8D60-A356A648CCC0}" srcOrd="3" destOrd="0" presId="urn:microsoft.com/office/officeart/2009/layout/CirclePictureHierarchy"/>
    <dgm:cxn modelId="{4F0A6319-1A36-D449-B251-5D3B8484EA2F}" type="presParOf" srcId="{C4CE60DF-6332-4710-8D60-A356A648CCC0}" destId="{04908334-F9CD-4DAC-B2AB-E07020746287}" srcOrd="0" destOrd="0" presId="urn:microsoft.com/office/officeart/2009/layout/CirclePictureHierarchy"/>
    <dgm:cxn modelId="{DC91C11B-5195-054C-827E-F6E8B475C128}" type="presParOf" srcId="{04908334-F9CD-4DAC-B2AB-E07020746287}" destId="{D77119F8-1F49-4C19-8E0A-293145F7278A}" srcOrd="0" destOrd="0" presId="urn:microsoft.com/office/officeart/2009/layout/CirclePictureHierarchy"/>
    <dgm:cxn modelId="{7060F2FD-9EC6-A442-BF4C-6FCBFE422C2B}" type="presParOf" srcId="{04908334-F9CD-4DAC-B2AB-E07020746287}" destId="{88AA440B-F193-4514-A5E7-B120B7C90BD2}" srcOrd="1" destOrd="0" presId="urn:microsoft.com/office/officeart/2009/layout/CirclePictureHierarchy"/>
    <dgm:cxn modelId="{1EFF1350-8FDC-124B-A3C7-E9E017808522}" type="presParOf" srcId="{C4CE60DF-6332-4710-8D60-A356A648CCC0}" destId="{1433799F-8CD4-499D-A672-AFABE9FC3514}" srcOrd="1" destOrd="0" presId="urn:microsoft.com/office/officeart/2009/layout/CirclePictureHierarchy"/>
    <dgm:cxn modelId="{98533663-D74F-D04A-82BB-F85945CC50B1}" type="presParOf" srcId="{1433799F-8CD4-499D-A672-AFABE9FC3514}" destId="{7C2CFF34-1516-4136-9C8D-B433CFD24B82}" srcOrd="0" destOrd="0" presId="urn:microsoft.com/office/officeart/2009/layout/CirclePictureHierarchy"/>
    <dgm:cxn modelId="{8E274CFB-ED52-6445-903F-DD7C6BED1BBA}" type="presParOf" srcId="{1433799F-8CD4-499D-A672-AFABE9FC3514}" destId="{EF031DB3-0347-48A9-BC8C-C11129A88D03}" srcOrd="1" destOrd="0" presId="urn:microsoft.com/office/officeart/2009/layout/CirclePictureHierarchy"/>
    <dgm:cxn modelId="{05CE917B-2317-E941-AF02-FA324CED88B8}" type="presParOf" srcId="{EF031DB3-0347-48A9-BC8C-C11129A88D03}" destId="{C17B110F-B7A7-46D3-A3BC-C15D6136F933}" srcOrd="0" destOrd="0" presId="urn:microsoft.com/office/officeart/2009/layout/CirclePictureHierarchy"/>
    <dgm:cxn modelId="{97C74540-EEDE-5D4F-8A00-D32CAA6300F6}" type="presParOf" srcId="{C17B110F-B7A7-46D3-A3BC-C15D6136F933}" destId="{A3F1B78D-DE45-4C0B-BF97-838D7CC63224}" srcOrd="0" destOrd="0" presId="urn:microsoft.com/office/officeart/2009/layout/CirclePictureHierarchy"/>
    <dgm:cxn modelId="{CABCB9FD-A996-D14E-9486-05ACE43F5158}" type="presParOf" srcId="{C17B110F-B7A7-46D3-A3BC-C15D6136F933}" destId="{467B4E13-8885-400B-9616-E3424C67B9AC}" srcOrd="1" destOrd="0" presId="urn:microsoft.com/office/officeart/2009/layout/CirclePictureHierarchy"/>
    <dgm:cxn modelId="{A5EEE586-84F3-B947-9D6C-3FACE0A581DC}" type="presParOf" srcId="{EF031DB3-0347-48A9-BC8C-C11129A88D03}" destId="{C30AF77D-1763-4FA8-B6A1-7CE8A64898E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CFF34-1516-4136-9C8D-B433CFD24B82}">
      <dsp:nvSpPr>
        <dsp:cNvPr id="0" name=""/>
        <dsp:cNvSpPr/>
      </dsp:nvSpPr>
      <dsp:spPr>
        <a:xfrm>
          <a:off x="2468880" y="1327673"/>
          <a:ext cx="91440" cy="1320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0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C9C09A-B9F0-438C-9920-66A73903F54E}">
      <dsp:nvSpPr>
        <dsp:cNvPr id="0" name=""/>
        <dsp:cNvSpPr/>
      </dsp:nvSpPr>
      <dsp:spPr>
        <a:xfrm>
          <a:off x="1650206" y="776557"/>
          <a:ext cx="864393" cy="132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32"/>
              </a:lnTo>
              <a:lnTo>
                <a:pt x="864393" y="66532"/>
              </a:lnTo>
              <a:lnTo>
                <a:pt x="864393" y="1320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9E8F4-A819-496B-9E9F-46AA98D6F332}">
      <dsp:nvSpPr>
        <dsp:cNvPr id="0" name=""/>
        <dsp:cNvSpPr/>
      </dsp:nvSpPr>
      <dsp:spPr>
        <a:xfrm>
          <a:off x="785812" y="1327673"/>
          <a:ext cx="576262" cy="132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32"/>
              </a:lnTo>
              <a:lnTo>
                <a:pt x="576262" y="66532"/>
              </a:lnTo>
              <a:lnTo>
                <a:pt x="576262" y="1320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8BFDFC-D905-468C-AFFD-9C07B92E3BB3}">
      <dsp:nvSpPr>
        <dsp:cNvPr id="0" name=""/>
        <dsp:cNvSpPr/>
      </dsp:nvSpPr>
      <dsp:spPr>
        <a:xfrm>
          <a:off x="209549" y="1327673"/>
          <a:ext cx="576262" cy="132016"/>
        </a:xfrm>
        <a:custGeom>
          <a:avLst/>
          <a:gdLst/>
          <a:ahLst/>
          <a:cxnLst/>
          <a:rect l="0" t="0" r="0" b="0"/>
          <a:pathLst>
            <a:path>
              <a:moveTo>
                <a:pt x="576262" y="0"/>
              </a:moveTo>
              <a:lnTo>
                <a:pt x="576262" y="66532"/>
              </a:lnTo>
              <a:lnTo>
                <a:pt x="0" y="66532"/>
              </a:lnTo>
              <a:lnTo>
                <a:pt x="0" y="1320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DF1179-3C6E-4AE8-886C-060A6279A519}">
      <dsp:nvSpPr>
        <dsp:cNvPr id="0" name=""/>
        <dsp:cNvSpPr/>
      </dsp:nvSpPr>
      <dsp:spPr>
        <a:xfrm>
          <a:off x="785812" y="776557"/>
          <a:ext cx="864393" cy="132016"/>
        </a:xfrm>
        <a:custGeom>
          <a:avLst/>
          <a:gdLst/>
          <a:ahLst/>
          <a:cxnLst/>
          <a:rect l="0" t="0" r="0" b="0"/>
          <a:pathLst>
            <a:path>
              <a:moveTo>
                <a:pt x="864393" y="0"/>
              </a:moveTo>
              <a:lnTo>
                <a:pt x="864393" y="66532"/>
              </a:lnTo>
              <a:lnTo>
                <a:pt x="0" y="66532"/>
              </a:lnTo>
              <a:lnTo>
                <a:pt x="0" y="1320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DA3DC-954F-4013-A7B4-97B66C25BBAF}">
      <dsp:nvSpPr>
        <dsp:cNvPr id="0" name=""/>
        <dsp:cNvSpPr/>
      </dsp:nvSpPr>
      <dsp:spPr>
        <a:xfrm>
          <a:off x="1440656" y="357457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789F8-E569-4673-949F-B3B84247F794}">
      <dsp:nvSpPr>
        <dsp:cNvPr id="0" name=""/>
        <dsp:cNvSpPr/>
      </dsp:nvSpPr>
      <dsp:spPr>
        <a:xfrm>
          <a:off x="1859756" y="356409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859756" y="356409"/>
        <a:ext cx="628649" cy="419099"/>
      </dsp:txXfrm>
    </dsp:sp>
    <dsp:sp modelId="{F179C3BC-07BF-452C-BBAB-AB9F5C815E51}">
      <dsp:nvSpPr>
        <dsp:cNvPr id="0" name=""/>
        <dsp:cNvSpPr/>
      </dsp:nvSpPr>
      <dsp:spPr>
        <a:xfrm>
          <a:off x="576262" y="908573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A1EA1-C91C-4428-9196-8F72808FBF21}">
      <dsp:nvSpPr>
        <dsp:cNvPr id="0" name=""/>
        <dsp:cNvSpPr/>
      </dsp:nvSpPr>
      <dsp:spPr>
        <a:xfrm>
          <a:off x="995362" y="907526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995362" y="907526"/>
        <a:ext cx="628649" cy="419099"/>
      </dsp:txXfrm>
    </dsp:sp>
    <dsp:sp modelId="{6D27D0DC-808A-421F-B659-CDB49B95CA87}">
      <dsp:nvSpPr>
        <dsp:cNvPr id="0" name=""/>
        <dsp:cNvSpPr/>
      </dsp:nvSpPr>
      <dsp:spPr>
        <a:xfrm>
          <a:off x="0" y="1459690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F050E-D292-452C-BF75-A0C45AE81900}">
      <dsp:nvSpPr>
        <dsp:cNvPr id="0" name=""/>
        <dsp:cNvSpPr/>
      </dsp:nvSpPr>
      <dsp:spPr>
        <a:xfrm>
          <a:off x="419099" y="1458642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19099" y="1458642"/>
        <a:ext cx="628649" cy="419099"/>
      </dsp:txXfrm>
    </dsp:sp>
    <dsp:sp modelId="{2BB2799B-B853-4377-B27B-CDA358F3347F}">
      <dsp:nvSpPr>
        <dsp:cNvPr id="0" name=""/>
        <dsp:cNvSpPr/>
      </dsp:nvSpPr>
      <dsp:spPr>
        <a:xfrm>
          <a:off x="1152524" y="1459690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2DB1-6181-4A57-BB74-BFB4F15B8B9C}">
      <dsp:nvSpPr>
        <dsp:cNvPr id="0" name=""/>
        <dsp:cNvSpPr/>
      </dsp:nvSpPr>
      <dsp:spPr>
        <a:xfrm>
          <a:off x="1571625" y="1458642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571625" y="1458642"/>
        <a:ext cx="628649" cy="419099"/>
      </dsp:txXfrm>
    </dsp:sp>
    <dsp:sp modelId="{D77119F8-1F49-4C19-8E0A-293145F7278A}">
      <dsp:nvSpPr>
        <dsp:cNvPr id="0" name=""/>
        <dsp:cNvSpPr/>
      </dsp:nvSpPr>
      <dsp:spPr>
        <a:xfrm>
          <a:off x="2305050" y="908573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A440B-F193-4514-A5E7-B120B7C90BD2}">
      <dsp:nvSpPr>
        <dsp:cNvPr id="0" name=""/>
        <dsp:cNvSpPr/>
      </dsp:nvSpPr>
      <dsp:spPr>
        <a:xfrm>
          <a:off x="2724150" y="907526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724150" y="907526"/>
        <a:ext cx="628649" cy="419099"/>
      </dsp:txXfrm>
    </dsp:sp>
    <dsp:sp modelId="{A3F1B78D-DE45-4C0B-BF97-838D7CC63224}">
      <dsp:nvSpPr>
        <dsp:cNvPr id="0" name=""/>
        <dsp:cNvSpPr/>
      </dsp:nvSpPr>
      <dsp:spPr>
        <a:xfrm>
          <a:off x="2305050" y="1459690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B4E13-8885-400B-9616-E3424C67B9AC}">
      <dsp:nvSpPr>
        <dsp:cNvPr id="0" name=""/>
        <dsp:cNvSpPr/>
      </dsp:nvSpPr>
      <dsp:spPr>
        <a:xfrm>
          <a:off x="2724150" y="1458642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724150" y="1458642"/>
        <a:ext cx="628649" cy="419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6E92F-6F75-4D2E-B8AA-A5A0B5F646E1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E3564-A7AC-451B-9B17-8A22063679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5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28D597E-499F-4EE3-A15C-E6C113E23683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08CCA3EA-F245-454D-A468-316D516C7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29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66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4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22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112 foods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84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77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66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96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88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02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– </a:t>
            </a:r>
            <a:r>
              <a:rPr lang="en-US" dirty="0" err="1" smtClean="0"/>
              <a:t>dutch</a:t>
            </a:r>
            <a:r>
              <a:rPr lang="en-US" dirty="0" smtClean="0"/>
              <a:t> celebration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santa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90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together complete story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Garner information for decision-making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trends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Gain an overview of the events to grasp the big picture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14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5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4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505200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3276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571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BA0237A-8BA4-4DDB-9103-6516D776D9EB}" type="datetimeFigureOut">
              <a:rPr lang="en-US" smtClean="0"/>
              <a:pPr/>
              <a:t>3/16/17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Please download all the materials from Week 11  &gt; Thursday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33800" y="0"/>
            <a:ext cx="5410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600200"/>
            <a:ext cx="496870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239000" y="6096000"/>
            <a:ext cx="1686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Chocolate page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5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 task:</a:t>
            </a:r>
          </a:p>
          <a:p>
            <a:pPr lvl="1"/>
            <a:r>
              <a:rPr lang="en-US" dirty="0" smtClean="0"/>
              <a:t>Find repeating patterns (seasonality) in time series datasets</a:t>
            </a:r>
          </a:p>
          <a:p>
            <a:pPr lvl="1"/>
            <a:r>
              <a:rPr lang="en-US" dirty="0" smtClean="0"/>
              <a:t>Isolate the periodicity</a:t>
            </a:r>
          </a:p>
          <a:p>
            <a:pPr lvl="1"/>
            <a:r>
              <a:rPr lang="en-US" dirty="0" smtClean="0"/>
              <a:t>Compare aligned time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00400" y="0"/>
            <a:ext cx="5943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533400"/>
            <a:ext cx="52959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38600" y="6019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Figure 2. An indented spiral, with spokes, showing monthly</a:t>
            </a:r>
          </a:p>
          <a:p>
            <a:r>
              <a:rPr lang="en-US" sz="1200" dirty="0" smtClean="0"/>
              <a:t>consumption percentages for </a:t>
            </a:r>
            <a:r>
              <a:rPr lang="en-US" sz="1200" dirty="0" err="1" smtClean="0"/>
              <a:t>Baphia</a:t>
            </a:r>
            <a:r>
              <a:rPr lang="en-US" sz="1200" dirty="0" smtClean="0"/>
              <a:t> </a:t>
            </a:r>
            <a:r>
              <a:rPr lang="en-US" sz="1200" dirty="0" err="1" smtClean="0"/>
              <a:t>Capparidifolia</a:t>
            </a:r>
            <a:r>
              <a:rPr lang="en-US" sz="1200" dirty="0" smtClean="0"/>
              <a:t> during the</a:t>
            </a:r>
          </a:p>
          <a:p>
            <a:r>
              <a:rPr lang="en-US" sz="1200" dirty="0" smtClean="0"/>
              <a:t>period 1980 – 1988.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914400" y="304800"/>
            <a:ext cx="2001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Spiral visualizations</a:t>
            </a:r>
          </a:p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Carlis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et al., 1998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6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1600"/>
            <a:ext cx="908871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934200" y="4876800"/>
            <a:ext cx="2001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Spiral visualizations</a:t>
            </a:r>
          </a:p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Carlis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et al., 1998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5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ir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6234" y="304800"/>
            <a:ext cx="4421187" cy="59370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05140" y="6476636"/>
            <a:ext cx="4024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https://eagereyes.org/techniques/spirals</a:t>
            </a:r>
          </a:p>
        </p:txBody>
      </p:sp>
    </p:spTree>
    <p:extLst>
      <p:ext uri="{BB962C8B-B14F-4D97-AF65-F5344CB8AC3E}">
        <p14:creationId xmlns:p14="http://schemas.microsoft.com/office/powerpoint/2010/main" val="17939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-59961"/>
            <a:ext cx="2971800" cy="691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4882916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709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the different domain goals</a:t>
            </a:r>
          </a:p>
          <a:p>
            <a:r>
              <a:rPr lang="en-US" dirty="0" smtClean="0"/>
              <a:t>Isolate the tasks (there are many)</a:t>
            </a:r>
          </a:p>
          <a:p>
            <a:pPr lvl="1"/>
            <a:r>
              <a:rPr lang="en-US" dirty="0" smtClean="0"/>
              <a:t>Select encodings that support the tasks</a:t>
            </a:r>
          </a:p>
          <a:p>
            <a:pPr lvl="1"/>
            <a:r>
              <a:rPr lang="en-US" dirty="0" smtClean="0"/>
              <a:t>Standard types are a good place to start</a:t>
            </a:r>
          </a:p>
          <a:p>
            <a:pPr lvl="2"/>
            <a:r>
              <a:rPr lang="en-US" dirty="0" smtClean="0"/>
              <a:t>Additional retinal variables often useful</a:t>
            </a:r>
          </a:p>
          <a:p>
            <a:pPr lvl="1"/>
            <a:r>
              <a:rPr lang="en-US" dirty="0" smtClean="0"/>
              <a:t>Some less standard types might also be appropriate</a:t>
            </a:r>
          </a:p>
          <a:p>
            <a:r>
              <a:rPr lang="en-US" dirty="0" smtClean="0"/>
              <a:t>Now for some Pandas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35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Temporal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is temporal data?</a:t>
            </a:r>
          </a:p>
          <a:p>
            <a:r>
              <a:rPr lang="en-US" dirty="0" smtClean="0"/>
              <a:t>How do we visualize it?</a:t>
            </a:r>
          </a:p>
          <a:p>
            <a:pPr lvl="1"/>
            <a:r>
              <a:rPr lang="en-US" dirty="0" smtClean="0"/>
              <a:t>Time series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Event-driven analysis</a:t>
            </a:r>
          </a:p>
          <a:p>
            <a:r>
              <a:rPr lang="en-US" dirty="0"/>
              <a:t>Manipulation</a:t>
            </a:r>
          </a:p>
          <a:p>
            <a:pPr lvl="1"/>
            <a:r>
              <a:rPr lang="en-US" dirty="0"/>
              <a:t>Pandas </a:t>
            </a:r>
            <a:r>
              <a:rPr lang="en-US" dirty="0" smtClean="0"/>
              <a:t>examples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Analysis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Trends and seasonality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Cross-correlation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Autocorrelation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key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“Univariate” time-series</a:t>
            </a:r>
          </a:p>
          <a:p>
            <a:pPr lvl="1"/>
            <a:r>
              <a:rPr lang="en-US" dirty="0" smtClean="0"/>
              <a:t>We care about how it breaks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0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676400"/>
            <a:ext cx="91440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04" y="3352800"/>
            <a:ext cx="91440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953000"/>
            <a:ext cx="91440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4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Temporal Data II (Pandas + Analysis)</a:t>
            </a:r>
            <a:br>
              <a:rPr lang="en-US" sz="3100" dirty="0" smtClean="0"/>
            </a:br>
            <a:r>
              <a:rPr lang="en-US" sz="3100" dirty="0" smtClean="0"/>
              <a:t>SI370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March 16, 2017</a:t>
            </a:r>
          </a:p>
          <a:p>
            <a:r>
              <a:rPr lang="en-US" dirty="0" smtClean="0"/>
              <a:t>Eytan Adar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key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“Univariate” time-series</a:t>
            </a:r>
          </a:p>
          <a:p>
            <a:pPr lvl="1"/>
            <a:r>
              <a:rPr lang="en-US" dirty="0" smtClean="0"/>
              <a:t>We care about how it breaks down</a:t>
            </a:r>
          </a:p>
          <a:p>
            <a:pPr lvl="2"/>
            <a:r>
              <a:rPr lang="en-US" dirty="0" smtClean="0"/>
              <a:t>Seasonality, trend, residuals</a:t>
            </a:r>
          </a:p>
          <a:p>
            <a:pPr lvl="1"/>
            <a:r>
              <a:rPr lang="en-US" dirty="0" smtClean="0"/>
              <a:t>We care about what value it will take in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8458" y="1447800"/>
            <a:ext cx="9162458" cy="3733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 result for arima sunsp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" y="1699846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978822"/>
            <a:ext cx="268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ARIMA model for sunspots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876800" y="1905000"/>
            <a:ext cx="4038600" cy="2514600"/>
            <a:chOff x="4876800" y="1905000"/>
            <a:chExt cx="4038600" cy="2514600"/>
          </a:xfrm>
        </p:grpSpPr>
        <p:sp>
          <p:nvSpPr>
            <p:cNvPr id="6" name="Rectangle 5"/>
            <p:cNvSpPr/>
            <p:nvPr/>
          </p:nvSpPr>
          <p:spPr>
            <a:xfrm>
              <a:off x="4876800" y="1905000"/>
              <a:ext cx="4038600" cy="2514600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94385" y="4038545"/>
              <a:ext cx="1145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prediction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15200" y="1905000"/>
            <a:ext cx="407172" cy="1600200"/>
            <a:chOff x="7315200" y="1905000"/>
            <a:chExt cx="407172" cy="16002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7315200" y="1905000"/>
              <a:ext cx="0" cy="7620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315200" y="2667000"/>
              <a:ext cx="0" cy="8382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356566" y="2101334"/>
              <a:ext cx="365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</a:rPr>
                <a:t>CI</a:t>
              </a:r>
              <a:endParaRPr 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89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key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“Univariate” time-series</a:t>
            </a:r>
          </a:p>
          <a:p>
            <a:pPr lvl="1"/>
            <a:r>
              <a:rPr lang="en-US" dirty="0" smtClean="0"/>
              <a:t>We care about how it breaks down</a:t>
            </a:r>
          </a:p>
          <a:p>
            <a:pPr lvl="2"/>
            <a:r>
              <a:rPr lang="en-US" dirty="0" smtClean="0"/>
              <a:t>Seasonality, trend, residuals</a:t>
            </a:r>
          </a:p>
          <a:p>
            <a:pPr lvl="1"/>
            <a:r>
              <a:rPr lang="en-US" dirty="0" smtClean="0"/>
              <a:t>We care about what value it will take in the future</a:t>
            </a:r>
          </a:p>
          <a:p>
            <a:pPr lvl="2"/>
            <a:r>
              <a:rPr lang="en-US" dirty="0" smtClean="0"/>
              <a:t>For example: ARIMA</a:t>
            </a:r>
          </a:p>
          <a:p>
            <a:pPr lvl="3"/>
            <a:r>
              <a:rPr lang="en-US" dirty="0" smtClean="0"/>
              <a:t>Determine parameters (ACF, PACF)</a:t>
            </a:r>
          </a:p>
        </p:txBody>
      </p:sp>
    </p:spTree>
    <p:extLst>
      <p:ext uri="{BB962C8B-B14F-4D97-AF65-F5344CB8AC3E}">
        <p14:creationId xmlns:p14="http://schemas.microsoft.com/office/powerpoint/2010/main" val="253899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3222491" cy="22524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81400"/>
            <a:ext cx="3265405" cy="227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581400"/>
            <a:ext cx="3091650" cy="22479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953000" y="838200"/>
            <a:ext cx="3196451" cy="2324100"/>
            <a:chOff x="5029200" y="533400"/>
            <a:chExt cx="3196451" cy="23241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29200" y="533400"/>
              <a:ext cx="3196451" cy="23241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943600" y="838200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Autocorrelation plot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582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data noise?</a:t>
            </a:r>
          </a:p>
          <a:p>
            <a:r>
              <a:rPr lang="en-US" dirty="0" smtClean="0"/>
              <a:t>Compare the data to itself at different lags</a:t>
            </a:r>
          </a:p>
          <a:p>
            <a:pPr lvl="1"/>
            <a:r>
              <a:rPr lang="en-US" dirty="0" smtClean="0"/>
              <a:t>If we only see one “peak” (basically at lag 0)</a:t>
            </a:r>
          </a:p>
          <a:p>
            <a:pPr lvl="2"/>
            <a:r>
              <a:rPr lang="en-US" dirty="0" smtClean="0"/>
              <a:t>Random</a:t>
            </a:r>
          </a:p>
          <a:p>
            <a:pPr lvl="1"/>
            <a:r>
              <a:rPr lang="en-US" dirty="0" smtClean="0"/>
              <a:t>If we see other peaks/hills</a:t>
            </a:r>
          </a:p>
          <a:p>
            <a:pPr lvl="2"/>
            <a:r>
              <a:rPr lang="en-US" dirty="0" smtClean="0"/>
              <a:t>Indication of seasonality</a:t>
            </a:r>
          </a:p>
          <a:p>
            <a:pPr lvl="2"/>
            <a:r>
              <a:rPr lang="en-US" dirty="0" smtClean="0"/>
              <a:t>Or that value at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 smtClean="0"/>
              <a:t> “depends on value” t</a:t>
            </a:r>
            <a:r>
              <a:rPr lang="en-US" baseline="-25000" dirty="0" smtClean="0"/>
              <a:t>n-1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0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key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“Univariate” time-series</a:t>
            </a:r>
          </a:p>
          <a:p>
            <a:pPr lvl="1"/>
            <a:r>
              <a:rPr lang="en-US" dirty="0" smtClean="0"/>
              <a:t>We care about how it breaks down</a:t>
            </a:r>
          </a:p>
          <a:p>
            <a:pPr lvl="2"/>
            <a:r>
              <a:rPr lang="en-US" dirty="0" smtClean="0"/>
              <a:t>Seasonality, trend, residuals</a:t>
            </a:r>
          </a:p>
          <a:p>
            <a:pPr lvl="1"/>
            <a:r>
              <a:rPr lang="en-US" dirty="0" smtClean="0"/>
              <a:t>We care about what value it will take in the future</a:t>
            </a:r>
          </a:p>
          <a:p>
            <a:pPr lvl="2"/>
            <a:r>
              <a:rPr lang="en-US" dirty="0" smtClean="0"/>
              <a:t>For example: ARIMA</a:t>
            </a:r>
          </a:p>
          <a:p>
            <a:pPr lvl="2"/>
            <a:r>
              <a:rPr lang="en-US" dirty="0" smtClean="0"/>
              <a:t>Some assumptions about this: stationary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2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4984507" cy="472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5507" y="1066800"/>
            <a:ext cx="33974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GillSansMT-BoldItalic"/>
              </a:rPr>
              <a:t>(a) </a:t>
            </a:r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Dow Jones index on 292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consecutive days; </a:t>
            </a:r>
            <a:r>
              <a:rPr lang="en-US" sz="1600" b="1" i="1" dirty="0">
                <a:solidFill>
                  <a:schemeClr val="bg1"/>
                </a:solidFill>
                <a:latin typeface="GillSansMT-BoldItalic"/>
              </a:rPr>
              <a:t>(b) </a:t>
            </a:r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Daily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change in Dow Jones index on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292 consecutive days; </a:t>
            </a:r>
            <a:r>
              <a:rPr lang="en-US" sz="1600" b="1" i="1" dirty="0">
                <a:solidFill>
                  <a:schemeClr val="bg1"/>
                </a:solidFill>
                <a:latin typeface="GillSansMT-BoldItalic"/>
              </a:rPr>
              <a:t>(c)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Annual number of strikes in the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US; </a:t>
            </a:r>
            <a:r>
              <a:rPr lang="en-US" sz="1600" b="1" i="1" dirty="0">
                <a:solidFill>
                  <a:schemeClr val="bg1"/>
                </a:solidFill>
                <a:latin typeface="GillSansMT-BoldItalic"/>
              </a:rPr>
              <a:t>(d) </a:t>
            </a:r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Monthly sales of new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one-family houses sold in the US;</a:t>
            </a:r>
          </a:p>
          <a:p>
            <a:r>
              <a:rPr lang="en-US" sz="1600" b="1" i="1" dirty="0">
                <a:solidFill>
                  <a:schemeClr val="bg1"/>
                </a:solidFill>
                <a:latin typeface="GillSansMT-BoldItalic"/>
              </a:rPr>
              <a:t>(e) </a:t>
            </a:r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Price of a dozen eggs in the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US (constant dollars); </a:t>
            </a:r>
            <a:r>
              <a:rPr lang="en-US" sz="1600" b="1" i="1" dirty="0">
                <a:solidFill>
                  <a:schemeClr val="bg1"/>
                </a:solidFill>
                <a:latin typeface="GillSansMT-BoldItalic"/>
              </a:rPr>
              <a:t>(f)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Monthly total of pigs slaughtered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in Victoria, Australia; </a:t>
            </a:r>
            <a:r>
              <a:rPr lang="en-US" sz="1600" b="1" i="1" dirty="0">
                <a:solidFill>
                  <a:schemeClr val="bg1"/>
                </a:solidFill>
                <a:latin typeface="GillSansMT-BoldItalic"/>
              </a:rPr>
              <a:t>(g) </a:t>
            </a:r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Annual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total of lynx trapped in the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McKenzie River district of northwest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Canada; </a:t>
            </a:r>
            <a:r>
              <a:rPr lang="en-US" sz="1600" b="1" i="1" dirty="0">
                <a:solidFill>
                  <a:schemeClr val="bg1"/>
                </a:solidFill>
                <a:latin typeface="GillSansMT-BoldItalic"/>
              </a:rPr>
              <a:t>(h) </a:t>
            </a:r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Monthly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Australian beer production; </a:t>
            </a:r>
            <a:r>
              <a:rPr lang="en-US" sz="1600" b="1" i="1" dirty="0">
                <a:solidFill>
                  <a:schemeClr val="bg1"/>
                </a:solidFill>
                <a:latin typeface="GillSansMT-BoldItalic"/>
              </a:rPr>
              <a:t>(</a:t>
            </a:r>
            <a:r>
              <a:rPr lang="en-US" sz="1600" b="1" i="1" dirty="0" err="1">
                <a:solidFill>
                  <a:schemeClr val="bg1"/>
                </a:solidFill>
                <a:latin typeface="GillSansMT-BoldItalic"/>
              </a:rPr>
              <a:t>i</a:t>
            </a:r>
            <a:r>
              <a:rPr lang="en-US" sz="1600" b="1" i="1" dirty="0">
                <a:solidFill>
                  <a:schemeClr val="bg1"/>
                </a:solidFill>
                <a:latin typeface="GillSansMT-BoldItalic"/>
              </a:rPr>
              <a:t>)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Monthly Australian electricity</a:t>
            </a:r>
          </a:p>
          <a:p>
            <a:r>
              <a:rPr lang="en-US" sz="1600" i="1" dirty="0">
                <a:solidFill>
                  <a:schemeClr val="bg1"/>
                </a:solidFill>
                <a:latin typeface="GillSansMT-Italic"/>
              </a:rPr>
              <a:t>production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1200" y="1066800"/>
            <a:ext cx="1828800" cy="16002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7554" y="4191000"/>
            <a:ext cx="1828800" cy="16002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key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“Univariate” time-series</a:t>
            </a:r>
          </a:p>
          <a:p>
            <a:pPr lvl="1"/>
            <a:r>
              <a:rPr lang="en-US" dirty="0" smtClean="0"/>
              <a:t>We care about how it breaks down</a:t>
            </a:r>
          </a:p>
          <a:p>
            <a:pPr lvl="2"/>
            <a:r>
              <a:rPr lang="en-US" dirty="0" smtClean="0"/>
              <a:t>Seasonality, trend, residuals</a:t>
            </a:r>
          </a:p>
          <a:p>
            <a:pPr lvl="1"/>
            <a:r>
              <a:rPr lang="en-US" dirty="0" smtClean="0"/>
              <a:t>We care about what value it will take in the future</a:t>
            </a:r>
          </a:p>
          <a:p>
            <a:pPr lvl="2"/>
            <a:r>
              <a:rPr lang="en-US" dirty="0" smtClean="0"/>
              <a:t>For example: ARIMA</a:t>
            </a:r>
          </a:p>
          <a:p>
            <a:pPr lvl="2"/>
            <a:r>
              <a:rPr lang="en-US" dirty="0" smtClean="0"/>
              <a:t>Some assumptions about this: stationary</a:t>
            </a:r>
          </a:p>
          <a:p>
            <a:pPr lvl="3"/>
            <a:r>
              <a:rPr lang="en-US" dirty="0" smtClean="0"/>
              <a:t>We can make data stationary</a:t>
            </a:r>
          </a:p>
          <a:p>
            <a:pPr marL="13716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2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key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Bi-variate time-series analysis</a:t>
            </a:r>
          </a:p>
          <a:p>
            <a:pPr lvl="1"/>
            <a:r>
              <a:rPr lang="en-US" dirty="0" smtClean="0"/>
              <a:t>How related are two time series?</a:t>
            </a:r>
          </a:p>
          <a:p>
            <a:pPr lvl="2"/>
            <a:r>
              <a:rPr lang="en-US" dirty="0" smtClean="0"/>
              <a:t>Cross-correlation</a:t>
            </a:r>
          </a:p>
          <a:p>
            <a:pPr lvl="3"/>
            <a:r>
              <a:rPr lang="en-US" dirty="0" smtClean="0"/>
              <a:t>A bit like autocorrelation</a:t>
            </a:r>
          </a:p>
          <a:p>
            <a:pPr marL="13716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much the same as standard correlation. 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orr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treats each pair as “point”</a:t>
            </a:r>
          </a:p>
          <a:p>
            <a:pPr lvl="1"/>
            <a:r>
              <a:rPr lang="en-US" dirty="0" smtClean="0">
                <a:sym typeface="Wingdings"/>
              </a:rPr>
              <a:t>t1  x1,y1; t2  x2,y2 ; …</a:t>
            </a:r>
          </a:p>
          <a:p>
            <a:r>
              <a:rPr lang="en-US" dirty="0" smtClean="0">
                <a:sym typeface="Wingdings"/>
              </a:rPr>
              <a:t>One exception:</a:t>
            </a:r>
          </a:p>
          <a:p>
            <a:pPr lvl="1"/>
            <a:r>
              <a:rPr lang="en-US" dirty="0" smtClean="0">
                <a:sym typeface="Wingdings"/>
              </a:rPr>
              <a:t>Lags/delays</a:t>
            </a:r>
          </a:p>
          <a:p>
            <a:pPr lvl="1"/>
            <a:r>
              <a:rPr lang="en-US" dirty="0" smtClean="0">
                <a:sym typeface="Wingdings"/>
              </a:rPr>
              <a:t>Often one series is in advance of other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87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Time: Temporal data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temporal data?</a:t>
            </a:r>
          </a:p>
          <a:p>
            <a:r>
              <a:rPr lang="en-US" dirty="0" smtClean="0"/>
              <a:t>How do we visualize it?</a:t>
            </a:r>
          </a:p>
          <a:p>
            <a:pPr lvl="1"/>
            <a:r>
              <a:rPr lang="en-US" dirty="0" smtClean="0"/>
              <a:t>Time series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Event-driven analysis</a:t>
            </a:r>
          </a:p>
          <a:p>
            <a:r>
              <a:rPr lang="en-US" dirty="0" smtClean="0"/>
              <a:t>Manipulation</a:t>
            </a:r>
          </a:p>
          <a:p>
            <a:pPr lvl="1"/>
            <a:r>
              <a:rPr lang="en-US" dirty="0" smtClean="0"/>
              <a:t>Pandas 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9144000" cy="37592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581400"/>
            <a:ext cx="91440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Works much the same as standard correlation. 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orr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</a:t>
            </a:r>
            <a:r>
              <a:rPr lang="en-US" dirty="0" smtClean="0">
                <a:sym typeface="Wingdings"/>
              </a:rPr>
              <a:t> treats each pair as “point”</a:t>
            </a:r>
          </a:p>
          <a:p>
            <a:pPr lvl="1"/>
            <a:r>
              <a:rPr lang="en-US" dirty="0" smtClean="0">
                <a:sym typeface="Wingdings"/>
              </a:rPr>
              <a:t>t1  x1,y1; t2  x2,y2 ; …</a:t>
            </a:r>
          </a:p>
          <a:p>
            <a:r>
              <a:rPr lang="en-US" dirty="0" smtClean="0">
                <a:sym typeface="Wingdings"/>
              </a:rPr>
              <a:t>One exception:</a:t>
            </a:r>
          </a:p>
          <a:p>
            <a:pPr lvl="1"/>
            <a:r>
              <a:rPr lang="en-US" dirty="0" smtClean="0">
                <a:sym typeface="Wingdings"/>
              </a:rPr>
              <a:t>Lags/delays</a:t>
            </a:r>
          </a:p>
          <a:p>
            <a:pPr lvl="1"/>
            <a:r>
              <a:rPr lang="en-US" dirty="0" smtClean="0">
                <a:sym typeface="Wingdings"/>
              </a:rPr>
              <a:t>Often one series is in advance of other</a:t>
            </a:r>
          </a:p>
          <a:p>
            <a:r>
              <a:rPr lang="en-US" dirty="0" smtClean="0">
                <a:sym typeface="Wingdings"/>
              </a:rPr>
              <a:t>We can include a “lag” </a:t>
            </a:r>
          </a:p>
          <a:p>
            <a:pPr lvl="1"/>
            <a:r>
              <a:rPr lang="en-US" dirty="0" smtClean="0">
                <a:sym typeface="Wingdings"/>
              </a:rPr>
              <a:t>Often part of utility function… provide min/max lag</a:t>
            </a:r>
          </a:p>
          <a:p>
            <a:pPr lvl="1"/>
            <a:r>
              <a:rPr lang="en-US" dirty="0" smtClean="0">
                <a:sym typeface="Wingdings"/>
              </a:rPr>
              <a:t>Find max value (above some critical point)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11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9144000" cy="3759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7400" y="3810000"/>
            <a:ext cx="219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Cross correlation plot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19600" y="4876800"/>
            <a:ext cx="45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186786" y="4080414"/>
            <a:ext cx="121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Danger…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4757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60198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www.tylervigen.com</a:t>
            </a:r>
            <a:r>
              <a:rPr lang="en-US" dirty="0">
                <a:solidFill>
                  <a:schemeClr val="bg1"/>
                </a:solidFill>
              </a:rPr>
              <a:t>/spurious-correlations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41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60198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www.tylervigen.com</a:t>
            </a:r>
            <a:r>
              <a:rPr lang="en-US" dirty="0">
                <a:solidFill>
                  <a:schemeClr val="bg1"/>
                </a:solidFill>
              </a:rPr>
              <a:t>/spurious-correlations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9144000" cy="438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Temporal data sets are ubiquitous</a:t>
            </a:r>
          </a:p>
          <a:p>
            <a:r>
              <a:rPr lang="en-US" dirty="0" smtClean="0"/>
              <a:t>Need to carefully consider the problem</a:t>
            </a:r>
          </a:p>
          <a:p>
            <a:pPr lvl="1"/>
            <a:r>
              <a:rPr lang="en-US" dirty="0" smtClean="0"/>
              <a:t>Different ways to structure the data</a:t>
            </a:r>
          </a:p>
          <a:p>
            <a:pPr lvl="1"/>
            <a:r>
              <a:rPr lang="en-US" dirty="0" smtClean="0"/>
              <a:t>Different ways to do EDA</a:t>
            </a:r>
          </a:p>
          <a:p>
            <a:pPr lvl="2"/>
            <a:r>
              <a:rPr lang="en-US" dirty="0" smtClean="0"/>
              <a:t>Visual forms and statistical</a:t>
            </a:r>
          </a:p>
          <a:p>
            <a:pPr lvl="1"/>
            <a:r>
              <a:rPr lang="en-US" dirty="0" smtClean="0"/>
              <a:t>Statistics are wonky… data needs to be “cleaned” differently than other datasets</a:t>
            </a:r>
          </a:p>
          <a:p>
            <a:pPr lvl="2"/>
            <a:endParaRPr lang="en-US" dirty="0"/>
          </a:p>
          <a:p>
            <a:r>
              <a:rPr lang="en-US" dirty="0" smtClean="0"/>
              <a:t>Now…  more Pandas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6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3" y="609600"/>
            <a:ext cx="9164053" cy="595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29400" y="6144126"/>
            <a:ext cx="2139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http://hint.fm/wind/</a:t>
            </a:r>
          </a:p>
        </p:txBody>
      </p:sp>
    </p:spTree>
    <p:extLst>
      <p:ext uri="{BB962C8B-B14F-4D97-AF65-F5344CB8AC3E}">
        <p14:creationId xmlns:p14="http://schemas.microsoft.com/office/powerpoint/2010/main" val="29255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Canonical (time-series) representation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r="36667" b="35038"/>
          <a:stretch>
            <a:fillRect/>
          </a:stretch>
        </p:blipFill>
        <p:spPr bwMode="auto">
          <a:xfrm>
            <a:off x="2895600" y="2057400"/>
            <a:ext cx="5791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2895600" y="5029200"/>
            <a:ext cx="5791200" cy="445532"/>
            <a:chOff x="2895600" y="5029200"/>
            <a:chExt cx="5791200" cy="4455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895600" y="5029200"/>
              <a:ext cx="5791200" cy="1588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638800" y="5105400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Time</a:t>
              </a:r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43000" y="2210594"/>
            <a:ext cx="1524794" cy="2590800"/>
            <a:chOff x="1143000" y="2210594"/>
            <a:chExt cx="1524794" cy="2590800"/>
          </a:xfrm>
        </p:grpSpPr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1371600" y="3505200"/>
              <a:ext cx="2590800" cy="1588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143000" y="3124200"/>
              <a:ext cx="14048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Quantitative </a:t>
              </a:r>
            </a:p>
            <a:p>
              <a:r>
                <a:rPr lang="en-US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Value</a:t>
              </a:r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19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data – dichotomies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time versus interval time</a:t>
            </a:r>
          </a:p>
          <a:p>
            <a:r>
              <a:rPr lang="en-US" dirty="0" smtClean="0"/>
              <a:t>Linear time versus cyclic time</a:t>
            </a:r>
          </a:p>
          <a:p>
            <a:r>
              <a:rPr lang="en-US" dirty="0" smtClean="0"/>
              <a:t>Ordinal time versus continuous time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Ordered time versus branching time</a:t>
            </a:r>
          </a:p>
          <a:p>
            <a:pPr lvl="1"/>
            <a:r>
              <a:rPr lang="en-US" dirty="0" smtClean="0"/>
              <a:t>Single branch with one ordering versus many possibilities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52852893"/>
              </p:ext>
            </p:extLst>
          </p:nvPr>
        </p:nvGraphicFramePr>
        <p:xfrm>
          <a:off x="3429000" y="4495800"/>
          <a:ext cx="3352800" cy="223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38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t="4103" b="55215"/>
          <a:stretch>
            <a:fillRect/>
          </a:stretch>
        </p:blipFill>
        <p:spPr bwMode="auto">
          <a:xfrm>
            <a:off x="0" y="990600"/>
            <a:ext cx="9144000" cy="488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81000" y="5943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Spiral Calendar</a:t>
            </a:r>
          </a:p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Mackinlay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Robertson &amp;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DeLine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UIST’94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00201"/>
            <a:ext cx="3657600" cy="1904999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Traditional office hours followed</a:t>
            </a:r>
          </a:p>
          <a:p>
            <a:r>
              <a:rPr lang="en-US" sz="2400" dirty="0"/>
              <a:t>Most employees present in late morning</a:t>
            </a:r>
          </a:p>
          <a:p>
            <a:r>
              <a:rPr lang="en-US" sz="2400" dirty="0"/>
              <a:t>Fewer people are present on summer Fridays</a:t>
            </a:r>
          </a:p>
          <a:p>
            <a:r>
              <a:rPr lang="en-US" sz="2400" dirty="0"/>
              <a:t>Just a few people work </a:t>
            </a:r>
            <a:r>
              <a:rPr lang="en-US" sz="2400" dirty="0" smtClean="0"/>
              <a:t>holidays</a:t>
            </a:r>
            <a:endParaRPr lang="en-US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27660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School </a:t>
            </a:r>
            <a:r>
              <a:rPr lang="en-US" sz="2000" dirty="0"/>
              <a:t>vacations occurred May 3-11, Oct 11-19, Dec 21-31</a:t>
            </a:r>
          </a:p>
          <a:p>
            <a:r>
              <a:rPr lang="en-US" sz="2000" dirty="0"/>
              <a:t>Many people take off day after holiday</a:t>
            </a:r>
          </a:p>
          <a:p>
            <a:r>
              <a:rPr lang="en-US" sz="2000" dirty="0"/>
              <a:t>Many people leave at 4pm on December </a:t>
            </a:r>
            <a:r>
              <a:rPr lang="en-US" sz="2000" dirty="0" smtClean="0"/>
              <a:t>5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b="7331"/>
          <a:stretch>
            <a:fillRect/>
          </a:stretch>
        </p:blipFill>
        <p:spPr bwMode="auto">
          <a:xfrm>
            <a:off x="2048889" y="3886200"/>
            <a:ext cx="519862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95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t="11111"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04800" y="61722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LifeLines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Plaisant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et al. (demo at: http://www.cs.umd.edu/hcil/lifelines/latestdemo/chi.html)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6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21587</TotalTime>
  <Words>875</Words>
  <Application>Microsoft Macintosh PowerPoint</Application>
  <PresentationFormat>On-screen Show (4:3)</PresentationFormat>
  <Paragraphs>185</Paragraphs>
  <Slides>36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GillSansMT-BoldItalic</vt:lpstr>
      <vt:lpstr>GillSansMT-Italic</vt:lpstr>
      <vt:lpstr>Mangal</vt:lpstr>
      <vt:lpstr>Wingdings</vt:lpstr>
      <vt:lpstr>Office Theme</vt:lpstr>
      <vt:lpstr>Please download all the materials from Week 11  &gt; Thursday</vt:lpstr>
      <vt:lpstr>Temporal Data II (Pandas + Analysis) SI370</vt:lpstr>
      <vt:lpstr>Last Time: Temporal data I</vt:lpstr>
      <vt:lpstr>PowerPoint Presentation</vt:lpstr>
      <vt:lpstr>Canonical (time-series) representation</vt:lpstr>
      <vt:lpstr>Temporal data – dichotomies </vt:lpstr>
      <vt:lpstr>PowerPoint Presentation</vt:lpstr>
      <vt:lpstr>Insights</vt:lpstr>
      <vt:lpstr>PowerPoint Presentation</vt:lpstr>
      <vt:lpstr>PowerPoint Presentation</vt:lpstr>
      <vt:lpstr>Case 7</vt:lpstr>
      <vt:lpstr>PowerPoint Presentation</vt:lpstr>
      <vt:lpstr>PowerPoint Presentation</vt:lpstr>
      <vt:lpstr>PowerPoint Presentation</vt:lpstr>
      <vt:lpstr>PowerPoint Presentation</vt:lpstr>
      <vt:lpstr>Summary</vt:lpstr>
      <vt:lpstr>Today: Temporal data</vt:lpstr>
      <vt:lpstr>A few key concepts</vt:lpstr>
      <vt:lpstr>PowerPoint Presentation</vt:lpstr>
      <vt:lpstr>A few key concepts</vt:lpstr>
      <vt:lpstr>PowerPoint Presentation</vt:lpstr>
      <vt:lpstr>A few key concepts</vt:lpstr>
      <vt:lpstr>PowerPoint Presentation</vt:lpstr>
      <vt:lpstr>Auto-correlation</vt:lpstr>
      <vt:lpstr>A few key concepts</vt:lpstr>
      <vt:lpstr>PowerPoint Presentation</vt:lpstr>
      <vt:lpstr>A few key concepts</vt:lpstr>
      <vt:lpstr>A few key concepts</vt:lpstr>
      <vt:lpstr>Cross-Correlation</vt:lpstr>
      <vt:lpstr>PowerPoint Presentation</vt:lpstr>
      <vt:lpstr>Cross-Correlation</vt:lpstr>
      <vt:lpstr>PowerPoint Presentation</vt:lpstr>
      <vt:lpstr>Danger…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Eytan Adar</dc:creator>
  <cp:lastModifiedBy>Microsoft Office User</cp:lastModifiedBy>
  <cp:revision>759</cp:revision>
  <dcterms:created xsi:type="dcterms:W3CDTF">2010-09-17T17:22:47Z</dcterms:created>
  <dcterms:modified xsi:type="dcterms:W3CDTF">2017-03-16T19:01:40Z</dcterms:modified>
</cp:coreProperties>
</file>